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2" r:id="rId4"/>
    <p:sldId id="284" r:id="rId5"/>
    <p:sldId id="282" r:id="rId6"/>
    <p:sldId id="266" r:id="rId7"/>
    <p:sldId id="281" r:id="rId8"/>
    <p:sldId id="268" r:id="rId9"/>
    <p:sldId id="273" r:id="rId10"/>
    <p:sldId id="286" r:id="rId11"/>
    <p:sldId id="259" r:id="rId12"/>
    <p:sldId id="261" r:id="rId13"/>
    <p:sldId id="264" r:id="rId14"/>
    <p:sldId id="263" r:id="rId15"/>
    <p:sldId id="283" r:id="rId16"/>
    <p:sldId id="272" r:id="rId17"/>
    <p:sldId id="274" r:id="rId18"/>
    <p:sldId id="275" r:id="rId19"/>
    <p:sldId id="269" r:id="rId20"/>
    <p:sldId id="279" r:id="rId21"/>
    <p:sldId id="280" r:id="rId22"/>
    <p:sldId id="287" r:id="rId23"/>
    <p:sldId id="285" r:id="rId24"/>
    <p:sldId id="276" r:id="rId25"/>
    <p:sldId id="258" r:id="rId26"/>
    <p:sldId id="260" r:id="rId27"/>
    <p:sldId id="277" r:id="rId28"/>
    <p:sldId id="292" r:id="rId29"/>
    <p:sldId id="278" r:id="rId30"/>
    <p:sldId id="291" r:id="rId31"/>
    <p:sldId id="290" r:id="rId32"/>
    <p:sldId id="288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548520-D0FD-221E-2E17-4F3327187C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D4E10-42EF-4DB4-BDFF-99ED9969B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9B7CC-4A23-4BC4-A966-E3A75D63260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A2FE3-EF06-6EBC-279F-3330D7BAE1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6A7CC-4796-660F-FAE9-643834462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D2EFB-C93C-4017-9D33-4559CFD8C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5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3E5CC-A98C-4971-8156-6F365CEC5BE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8635E-D25A-437A-8698-713012C4A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37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7627-1E6C-7BB4-76F1-4AEDBB23A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8F264-6CDE-0222-1081-9F482AD80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6D73-D732-50FE-C263-CABC9FF0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82F97-4B40-460E-8889-0327D7FA8231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83A1E-C551-F95B-E5B3-9D52AF31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B90E-B182-5CC5-092C-6327A77A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4F9F-5384-70D4-5808-C8BFA3B5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F37CD-E9C2-8AEB-397C-E08247B02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D7892-6953-BE11-1AF3-DCFABDD2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01450-4F8C-4F06-860A-5C962140DD61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711D-364E-BD5D-0188-355AAF07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0521E-FE19-4C14-12E5-2F572D94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6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41541-28E2-0FFE-3CE2-571C5243B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819C7-8861-D128-66DE-7A9D7B36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33C92-A2C8-6D47-ADC6-90952AB3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61C2-5B34-497A-B1E4-BE6EF9DD76A2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CAE24-46AA-72B9-E8AF-DB229275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F5801-2488-4B8A-CDA9-3748573F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5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6A89-CD63-7AC2-9C18-5EF92139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D1708-DC21-25E1-28F8-CC3D0C3AE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7E392-77A4-FA92-4225-2DBD9063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E62-73A1-4315-AA5D-DC51927253B7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29E83-EC45-E899-BD7E-C834F51C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A0CE-E4BA-8D52-C876-5930DBE9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CC78-D829-C248-1BAB-D9BE4C5C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72202-6EA1-C1F8-7C29-F9F6CF792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AB500-00F6-843F-0460-28ED586E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43F59-4CA5-4FB4-AF44-8301E9A62A33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E196-8A51-6523-5DD8-D82A94D7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6483D-7589-15EE-9A6F-419453F3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2F11-9AF7-D230-C264-BBEAC59E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8B4A-6C38-D26A-60B7-7A1FE57AF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D3C9A-BF1C-D186-F86B-AF0F84DB9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A8B0-1748-ABBA-D444-4E07CD9C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4BEE9-1A6D-497C-8E91-F6809037707A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89A7A-03D3-396C-1517-2F44C08B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D4DEE-EAEB-A305-35BF-9CFE60BE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0B12-A177-7005-5C6E-B8EA8635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86BCD-36D0-B6E0-7D9D-59109E2D0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5C2A2-3426-CAF7-F695-AAB0D3BE6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B7EF8-BF5B-025D-291D-3D3C071D8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EB595-9095-FA34-4E0F-0E6F4EED1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A88C8-D8B4-B9D7-C741-3370EE29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F9C7-88EF-468C-89F9-F003B3EE17E7}" type="datetime1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CFBB1-69C4-045B-D514-22125F0A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1E85D-36FD-0C39-4953-F1879B08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FC7F-D412-7DF2-2917-16BF2E36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C0EEA-AB62-0424-AC20-D3B7B100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BF6D-967D-4FCF-A7E0-5AD490502A9B}" type="datetime1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8AD1D-6D69-48F8-75E5-3F613FDB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10B9F-640F-F16F-840C-180CB4C5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5EDC4-035D-C481-7B88-1A0BC045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97BC-14D9-4593-B04F-95DBF1CF78B1}" type="datetime1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FD9A8-722B-C35D-EA13-10740AC4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AD96B-C715-6402-E31E-4D8B1BE1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7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22326-DF16-F192-F255-7093E73B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175FC-0309-470E-65E4-AEEAB8AA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4CA65-50B3-887F-C216-B9C44BFA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2FA6E-8762-72BA-8AE9-C49A70B0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7BD8-C649-463A-885B-6533DCD65D88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E200E-48FF-9703-AACE-C5E435D9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8D25-CFB2-F5E4-36B6-21F727A0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7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2C0C-465F-EA06-6616-744B01D4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90599-EA77-E6A2-C1E2-4F6A4FC8F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217FC-AEB1-F7D4-D076-EB38F1539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5008-24D2-3200-CC2C-B1D7EC23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2CCDA-CFF0-4D44-A56C-CBF347A0EA97}" type="datetime1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C7BF8-AD7D-CE4A-28CC-7B5D2014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9E303-1FF6-8E21-E840-485BF44C5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6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C96BC-BEAB-62E1-4CB4-2B12DED5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9B834-0076-697E-5372-83C0C6D33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43387-B032-F224-FE34-4FD400562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D349-8A05-4708-ABCB-869A272083B6}" type="datetime1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33500-39FD-CDFD-928C-AD1ED1779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2FA2-AAB6-8B98-00F7-8DDA89E82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F0D67-86AD-478D-9392-9B122E36A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1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gif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mathworks.com/academia/books/antenna-theory-balanis.html" TargetMode="External"/><Relationship Id="rId2" Type="http://schemas.openxmlformats.org/officeDocument/2006/relationships/hyperlink" Target="https://www.eurocircuit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sternack.com/t-calculator-microstrip.aspx" TargetMode="External"/><Relationship Id="rId5" Type="http://schemas.openxmlformats.org/officeDocument/2006/relationships/hyperlink" Target="https://www.pasternack.com/t-calculator-microstrip-ant.aspx" TargetMode="External"/><Relationship Id="rId4" Type="http://schemas.openxmlformats.org/officeDocument/2006/relationships/hyperlink" Target="https://fr.mathworks.com/matlabcentral/fileexchange/50490-rotman-lens-design-with-hfss-link?s_tid=mwa_osa_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8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0FE3-E33C-3679-F179-BA948FBC8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Phased array patch antenna @10GHz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2613F-ACA3-2031-2E14-3DE677E7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550400" cy="21336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Objective: “</a:t>
            </a:r>
            <a:r>
              <a:rPr lang="en-US" i="1" dirty="0"/>
              <a:t>Design a 1D patch phased array of </a:t>
            </a:r>
            <a:r>
              <a:rPr lang="en-US" b="1" i="1" dirty="0"/>
              <a:t>10 elements </a:t>
            </a:r>
            <a:r>
              <a:rPr lang="en-US" i="1" dirty="0"/>
              <a:t>with corporate feeding network for broadside radiation, target </a:t>
            </a:r>
            <a:r>
              <a:rPr lang="en-US" b="1" i="1" dirty="0"/>
              <a:t>return loss is -10 </a:t>
            </a:r>
            <a:r>
              <a:rPr lang="en-US" b="1" i="1" dirty="0" err="1"/>
              <a:t>dB</a:t>
            </a:r>
            <a:r>
              <a:rPr lang="en-US" i="1" dirty="0" err="1"/>
              <a:t>.</a:t>
            </a:r>
            <a:r>
              <a:rPr lang="en-US" i="1" dirty="0"/>
              <a:t> </a:t>
            </a:r>
            <a:r>
              <a:rPr lang="en-US" b="1" i="1" dirty="0"/>
              <a:t>Calculate the radiation pattern analytically and numerically </a:t>
            </a:r>
            <a:r>
              <a:rPr lang="en-US" i="1" dirty="0"/>
              <a:t>and compare them. If you want you can select the operating frequency yourself, otherwise use </a:t>
            </a:r>
            <a:r>
              <a:rPr lang="en-US" b="1" i="1" dirty="0"/>
              <a:t>10 GHz</a:t>
            </a:r>
            <a:r>
              <a:rPr lang="en-US" dirty="0"/>
              <a:t>.”</a:t>
            </a:r>
          </a:p>
          <a:p>
            <a:pPr algn="just"/>
            <a:r>
              <a:rPr lang="en-US" u="sng" dirty="0" err="1"/>
              <a:t>Khai</a:t>
            </a:r>
            <a:r>
              <a:rPr lang="en-US" u="sng" dirty="0"/>
              <a:t> NGUYEN</a:t>
            </a:r>
            <a:r>
              <a:rPr lang="en-US" dirty="0"/>
              <a:t> - Oct.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9DBC0-6009-8704-5FED-F4A43946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51EE-D563-A02D-4739-E3B24A50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Numerical estimation of 1x10 patch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85FA85-D803-6A6F-81C6-210E5739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7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DB5A-7AE0-6593-C448-A959F7E8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array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2310B-005E-0D18-B5C6-35CB61B1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08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Using online tool to calculate patch dimension.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68B4351-8BBB-7462-A2FC-97DB1975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39" y="1408631"/>
            <a:ext cx="7285749" cy="52754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776AC-F8AA-0A42-6CB9-6B01F3C6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5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Recessed microstrip-line feed point to have a better impedance matching</a:t>
                </a:r>
              </a:p>
              <a:p>
                <a:r>
                  <a:rPr lang="en-US" sz="2400" dirty="0"/>
                  <a:t>Making array with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en-US" sz="2400" dirty="0"/>
                  <a:t>/2 = 15mm and with separate ports</a:t>
                </a:r>
              </a:p>
              <a:p>
                <a:r>
                  <a:rPr lang="en-US" sz="2400" dirty="0"/>
                  <a:t>Phase excitation is controlled by simulator</a:t>
                </a:r>
              </a:p>
              <a:p>
                <a:r>
                  <a:rPr lang="en-US" sz="2400" dirty="0"/>
                  <a:t>Microstrip line width is 0.53mm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1243A314-B2A0-9164-6267-0A548B352BEA}"/>
              </a:ext>
            </a:extLst>
          </p:cNvPr>
          <p:cNvGrpSpPr/>
          <p:nvPr/>
        </p:nvGrpSpPr>
        <p:grpSpPr>
          <a:xfrm>
            <a:off x="967509" y="3541496"/>
            <a:ext cx="2630902" cy="2475782"/>
            <a:chOff x="968775" y="3000808"/>
            <a:chExt cx="2630902" cy="2475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9F98D2-EB90-DCA3-BE18-F0CAD144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67" t="30446" r="25004"/>
            <a:stretch/>
          </p:blipFill>
          <p:spPr>
            <a:xfrm>
              <a:off x="1509623" y="3535197"/>
              <a:ext cx="1388854" cy="194139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53873-DAFB-F283-F587-AA2A3CF9B84A}"/>
                </a:ext>
              </a:extLst>
            </p:cNvPr>
            <p:cNvCxnSpPr/>
            <p:nvPr/>
          </p:nvCxnSpPr>
          <p:spPr>
            <a:xfrm>
              <a:off x="1243511" y="3525961"/>
              <a:ext cx="0" cy="110581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FC388-714F-CC8F-B0D8-9F3CA49C209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457" y="4352304"/>
              <a:ext cx="0" cy="2702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045C0C-7EB0-A1D0-B995-87B94C283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1517" y="5030472"/>
              <a:ext cx="138885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B0F6D0-3B00-4470-9BA2-3EA0EF76A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1236" y="3389749"/>
              <a:ext cx="30941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1CB91F-774E-DA6E-E4F5-218D87152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2872" y="4343068"/>
              <a:ext cx="114069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90DB5-4720-EF10-7015-261865E31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180" y="4622539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D7A639-770C-ADC8-AEF8-DB18D331863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472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6EE001-5031-DBD8-B554-A8B779B0FCBF}"/>
                </a:ext>
              </a:extLst>
            </p:cNvPr>
            <p:cNvCxnSpPr>
              <a:cxnSpLocks/>
            </p:cNvCxnSpPr>
            <p:nvPr/>
          </p:nvCxnSpPr>
          <p:spPr>
            <a:xfrm>
              <a:off x="2350653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6BCBC5-B14A-92FC-3950-4A65B5EED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053" y="3535197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856871-B23E-8E55-4633-F65C46246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111" y="3440238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DA8863-8181-8C8A-3861-E50E9AFA2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623" y="3389749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23795E-F270-9DDB-192F-574239571A3A}"/>
                </a:ext>
              </a:extLst>
            </p:cNvPr>
            <p:cNvSpPr txBox="1"/>
            <p:nvPr/>
          </p:nvSpPr>
          <p:spPr>
            <a:xfrm rot="16200000">
              <a:off x="728164" y="395750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7.75mm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A6DB8A-7654-EFB3-EFF4-1BAB98D7C947}"/>
                </a:ext>
              </a:extLst>
            </p:cNvPr>
            <p:cNvSpPr txBox="1"/>
            <p:nvPr/>
          </p:nvSpPr>
          <p:spPr>
            <a:xfrm>
              <a:off x="3038305" y="434306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17F45-EE9C-2B85-171F-513BE497C3CA}"/>
                </a:ext>
              </a:extLst>
            </p:cNvPr>
            <p:cNvSpPr txBox="1"/>
            <p:nvPr/>
          </p:nvSpPr>
          <p:spPr>
            <a:xfrm>
              <a:off x="1963749" y="300080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C5595D-3632-85DC-A941-B4D4E1CE6B40}"/>
                </a:ext>
              </a:extLst>
            </p:cNvPr>
            <p:cNvSpPr txBox="1"/>
            <p:nvPr/>
          </p:nvSpPr>
          <p:spPr>
            <a:xfrm>
              <a:off x="1448553" y="501492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9.82mm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64E82C2-31CC-12F6-A6DD-F35FEED0C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269" y="3541454"/>
            <a:ext cx="7346046" cy="28268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0713FC5-2BFD-71C6-06B0-0934568CBCA3}"/>
              </a:ext>
            </a:extLst>
          </p:cNvPr>
          <p:cNvSpPr txBox="1"/>
          <p:nvPr/>
        </p:nvSpPr>
        <p:spPr>
          <a:xfrm>
            <a:off x="1203124" y="6205770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patch design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4C35D5-53DD-02B3-32A5-B5BFDBB95DBE}"/>
              </a:ext>
            </a:extLst>
          </p:cNvPr>
          <p:cNvSpPr txBox="1"/>
          <p:nvPr/>
        </p:nvSpPr>
        <p:spPr>
          <a:xfrm>
            <a:off x="6721851" y="6409805"/>
            <a:ext cx="240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1x10 patch array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129A0-394B-3389-FA49-0FB25A76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4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DCD8-39FD-9D44-F5A2-AB44F0F55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Simulation of single patch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43A314-B2A0-9164-6267-0A548B352BEA}"/>
              </a:ext>
            </a:extLst>
          </p:cNvPr>
          <p:cNvGrpSpPr/>
          <p:nvPr/>
        </p:nvGrpSpPr>
        <p:grpSpPr>
          <a:xfrm>
            <a:off x="9224818" y="241354"/>
            <a:ext cx="2630902" cy="2475782"/>
            <a:chOff x="968775" y="3000808"/>
            <a:chExt cx="2630902" cy="2475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9F98D2-EB90-DCA3-BE18-F0CAD144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67" t="30446" r="25004"/>
            <a:stretch/>
          </p:blipFill>
          <p:spPr>
            <a:xfrm>
              <a:off x="1509623" y="3535197"/>
              <a:ext cx="1388854" cy="194139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53873-DAFB-F283-F587-AA2A3CF9B84A}"/>
                </a:ext>
              </a:extLst>
            </p:cNvPr>
            <p:cNvCxnSpPr/>
            <p:nvPr/>
          </p:nvCxnSpPr>
          <p:spPr>
            <a:xfrm>
              <a:off x="1243511" y="3525961"/>
              <a:ext cx="0" cy="110581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FC388-714F-CC8F-B0D8-9F3CA49C209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457" y="4352304"/>
              <a:ext cx="0" cy="2702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045C0C-7EB0-A1D0-B995-87B94C283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1517" y="5030472"/>
              <a:ext cx="138885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B0F6D0-3B00-4470-9BA2-3EA0EF76A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1236" y="3389749"/>
              <a:ext cx="30941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1CB91F-774E-DA6E-E4F5-218D87152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2872" y="4343068"/>
              <a:ext cx="114069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90DB5-4720-EF10-7015-261865E31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180" y="4622539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D7A639-770C-ADC8-AEF8-DB18D331863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472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6EE001-5031-DBD8-B554-A8B779B0FCBF}"/>
                </a:ext>
              </a:extLst>
            </p:cNvPr>
            <p:cNvCxnSpPr>
              <a:cxnSpLocks/>
            </p:cNvCxnSpPr>
            <p:nvPr/>
          </p:nvCxnSpPr>
          <p:spPr>
            <a:xfrm>
              <a:off x="2350653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6BCBC5-B14A-92FC-3950-4A65B5EED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053" y="3535197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856871-B23E-8E55-4633-F65C46246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111" y="3440238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DA8863-8181-8C8A-3861-E50E9AFA2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623" y="3389749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23795E-F270-9DDB-192F-574239571A3A}"/>
                </a:ext>
              </a:extLst>
            </p:cNvPr>
            <p:cNvSpPr txBox="1"/>
            <p:nvPr/>
          </p:nvSpPr>
          <p:spPr>
            <a:xfrm rot="16200000">
              <a:off x="728164" y="395750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7.75mm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A6DB8A-7654-EFB3-EFF4-1BAB98D7C947}"/>
                </a:ext>
              </a:extLst>
            </p:cNvPr>
            <p:cNvSpPr txBox="1"/>
            <p:nvPr/>
          </p:nvSpPr>
          <p:spPr>
            <a:xfrm>
              <a:off x="3038305" y="434306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17F45-EE9C-2B85-171F-513BE497C3CA}"/>
                </a:ext>
              </a:extLst>
            </p:cNvPr>
            <p:cNvSpPr txBox="1"/>
            <p:nvPr/>
          </p:nvSpPr>
          <p:spPr>
            <a:xfrm>
              <a:off x="1963749" y="300080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C5595D-3632-85DC-A941-B4D4E1CE6B40}"/>
                </a:ext>
              </a:extLst>
            </p:cNvPr>
            <p:cNvSpPr txBox="1"/>
            <p:nvPr/>
          </p:nvSpPr>
          <p:spPr>
            <a:xfrm>
              <a:off x="1448553" y="501492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9.82mm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0713FC5-2BFD-71C6-06B0-0934568CBCA3}"/>
              </a:ext>
            </a:extLst>
          </p:cNvPr>
          <p:cNvSpPr txBox="1"/>
          <p:nvPr/>
        </p:nvSpPr>
        <p:spPr>
          <a:xfrm>
            <a:off x="9460433" y="2905628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patch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79796-36FA-39CB-AAF3-58301148C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" r="10424"/>
          <a:stretch/>
        </p:blipFill>
        <p:spPr>
          <a:xfrm>
            <a:off x="110836" y="3090294"/>
            <a:ext cx="5200816" cy="2574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63CCB7-49F7-09D9-456E-7DB72AA0C611}"/>
              </a:ext>
            </a:extLst>
          </p:cNvPr>
          <p:cNvSpPr txBox="1"/>
          <p:nvPr/>
        </p:nvSpPr>
        <p:spPr>
          <a:xfrm>
            <a:off x="1166179" y="5690621"/>
            <a:ext cx="357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Impedance matching of single patch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92BA3C-3783-AA90-DE36-C3D3484F85F7}"/>
              </a:ext>
            </a:extLst>
          </p:cNvPr>
          <p:cNvSpPr txBox="1"/>
          <p:nvPr/>
        </p:nvSpPr>
        <p:spPr>
          <a:xfrm>
            <a:off x="5807151" y="2790311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radiation pattern of single patch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FFDED-FE00-7A41-3E55-2A0FCD31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863" y="3200295"/>
            <a:ext cx="4282216" cy="3359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7EF2-81B9-1F43-B83F-62C7F1C8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8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DCD8-39FD-9D44-F5A2-AB44F0F55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Simulation of single patch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43A314-B2A0-9164-6267-0A548B352BEA}"/>
              </a:ext>
            </a:extLst>
          </p:cNvPr>
          <p:cNvGrpSpPr/>
          <p:nvPr/>
        </p:nvGrpSpPr>
        <p:grpSpPr>
          <a:xfrm>
            <a:off x="9224818" y="241354"/>
            <a:ext cx="2630902" cy="2475782"/>
            <a:chOff x="968775" y="3000808"/>
            <a:chExt cx="2630902" cy="2475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9F98D2-EB90-DCA3-BE18-F0CAD144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67" t="30446" r="25004"/>
            <a:stretch/>
          </p:blipFill>
          <p:spPr>
            <a:xfrm>
              <a:off x="1509623" y="3535197"/>
              <a:ext cx="1388854" cy="194139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53873-DAFB-F283-F587-AA2A3CF9B84A}"/>
                </a:ext>
              </a:extLst>
            </p:cNvPr>
            <p:cNvCxnSpPr/>
            <p:nvPr/>
          </p:nvCxnSpPr>
          <p:spPr>
            <a:xfrm>
              <a:off x="1243511" y="3525961"/>
              <a:ext cx="0" cy="110581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FC388-714F-CC8F-B0D8-9F3CA49C209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457" y="4352304"/>
              <a:ext cx="0" cy="2702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045C0C-7EB0-A1D0-B995-87B94C283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1517" y="5030472"/>
              <a:ext cx="138885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B0F6D0-3B00-4470-9BA2-3EA0EF76A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1236" y="3389749"/>
              <a:ext cx="30941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1CB91F-774E-DA6E-E4F5-218D87152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2872" y="4343068"/>
              <a:ext cx="114069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90DB5-4720-EF10-7015-261865E31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180" y="4622539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D7A639-770C-ADC8-AEF8-DB18D331863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472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6EE001-5031-DBD8-B554-A8B779B0FCBF}"/>
                </a:ext>
              </a:extLst>
            </p:cNvPr>
            <p:cNvCxnSpPr>
              <a:cxnSpLocks/>
            </p:cNvCxnSpPr>
            <p:nvPr/>
          </p:nvCxnSpPr>
          <p:spPr>
            <a:xfrm>
              <a:off x="2350653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6BCBC5-B14A-92FC-3950-4A65B5EED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053" y="3535197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856871-B23E-8E55-4633-F65C46246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111" y="3440238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DA8863-8181-8C8A-3861-E50E9AFA2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623" y="3389749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23795E-F270-9DDB-192F-574239571A3A}"/>
                </a:ext>
              </a:extLst>
            </p:cNvPr>
            <p:cNvSpPr txBox="1"/>
            <p:nvPr/>
          </p:nvSpPr>
          <p:spPr>
            <a:xfrm rot="16200000">
              <a:off x="728164" y="395750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7.75mm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A6DB8A-7654-EFB3-EFF4-1BAB98D7C947}"/>
                </a:ext>
              </a:extLst>
            </p:cNvPr>
            <p:cNvSpPr txBox="1"/>
            <p:nvPr/>
          </p:nvSpPr>
          <p:spPr>
            <a:xfrm>
              <a:off x="3038305" y="434306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17F45-EE9C-2B85-171F-513BE497C3CA}"/>
                </a:ext>
              </a:extLst>
            </p:cNvPr>
            <p:cNvSpPr txBox="1"/>
            <p:nvPr/>
          </p:nvSpPr>
          <p:spPr>
            <a:xfrm>
              <a:off x="1963749" y="300080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C5595D-3632-85DC-A941-B4D4E1CE6B40}"/>
                </a:ext>
              </a:extLst>
            </p:cNvPr>
            <p:cNvSpPr txBox="1"/>
            <p:nvPr/>
          </p:nvSpPr>
          <p:spPr>
            <a:xfrm>
              <a:off x="1448553" y="501492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9.82mm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0713FC5-2BFD-71C6-06B0-0934568CBCA3}"/>
              </a:ext>
            </a:extLst>
          </p:cNvPr>
          <p:cNvSpPr txBox="1"/>
          <p:nvPr/>
        </p:nvSpPr>
        <p:spPr>
          <a:xfrm>
            <a:off x="9757560" y="288591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patch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3CCB7-49F7-09D9-456E-7DB72AA0C611}"/>
              </a:ext>
            </a:extLst>
          </p:cNvPr>
          <p:cNvSpPr txBox="1"/>
          <p:nvPr/>
        </p:nvSpPr>
        <p:spPr>
          <a:xfrm>
            <a:off x="1458582" y="64564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BB12-50DB-4890-B6C0-31E3C838FF15}"/>
              </a:ext>
            </a:extLst>
          </p:cNvPr>
          <p:cNvSpPr txBox="1"/>
          <p:nvPr/>
        </p:nvSpPr>
        <p:spPr>
          <a:xfrm>
            <a:off x="6445270" y="645643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F93FD-8525-6C9A-9D5B-F39DF772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52" y="2773545"/>
            <a:ext cx="4839437" cy="3682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5DBB8-5F9D-0B3C-9A6A-EEE836B9D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10" y="2722796"/>
            <a:ext cx="4875495" cy="3737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0DE36-B55D-A997-E045-1855500E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DCD8-39FD-9D44-F5A2-AB44F0F55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Simulation of single patch versus analytical results</a:t>
            </a:r>
          </a:p>
          <a:p>
            <a:pPr lvl="1"/>
            <a:r>
              <a:rPr lang="en-US" sz="2000" dirty="0"/>
              <a:t>Directivity = </a:t>
            </a:r>
            <a:r>
              <a:rPr lang="en-US" sz="2000" b="1" dirty="0"/>
              <a:t>6.62 </a:t>
            </a:r>
            <a:r>
              <a:rPr lang="en-US" sz="2000" b="1" dirty="0" err="1"/>
              <a:t>dBi</a:t>
            </a:r>
            <a:r>
              <a:rPr lang="en-US" sz="2000" b="1" dirty="0"/>
              <a:t> </a:t>
            </a:r>
            <a:r>
              <a:rPr lang="en-US" sz="2000" dirty="0"/>
              <a:t>(versus </a:t>
            </a:r>
            <a:r>
              <a:rPr lang="en-US" sz="2000" b="1" dirty="0"/>
              <a:t>6.25 </a:t>
            </a:r>
            <a:r>
              <a:rPr lang="en-US" sz="2000" b="1" dirty="0" err="1"/>
              <a:t>dBi</a:t>
            </a:r>
            <a:r>
              <a:rPr lang="en-US" sz="2000" b="1" dirty="0"/>
              <a:t> </a:t>
            </a:r>
            <a:r>
              <a:rPr lang="en-US" sz="2000" dirty="0"/>
              <a:t>of analytical result)</a:t>
            </a:r>
          </a:p>
          <a:p>
            <a:pPr lvl="1"/>
            <a:r>
              <a:rPr lang="en-US" sz="2000" dirty="0"/>
              <a:t>E-plane HPBW = </a:t>
            </a:r>
            <a:r>
              <a:rPr lang="en-US" sz="2000" b="1" dirty="0"/>
              <a:t>134.8</a:t>
            </a:r>
            <a:r>
              <a:rPr lang="en-US" sz="2000" b="1" baseline="30000" dirty="0"/>
              <a:t>o</a:t>
            </a:r>
            <a:r>
              <a:rPr lang="en-US" sz="2000" baseline="30000" dirty="0"/>
              <a:t> </a:t>
            </a:r>
            <a:r>
              <a:rPr lang="en-US" sz="2000" dirty="0"/>
              <a:t>(versus </a:t>
            </a:r>
            <a:r>
              <a:rPr lang="en-US" sz="2000" b="1" dirty="0"/>
              <a:t>136</a:t>
            </a:r>
            <a:r>
              <a:rPr lang="en-US" sz="2000" b="1" baseline="30000" dirty="0"/>
              <a:t>o</a:t>
            </a:r>
            <a:r>
              <a:rPr lang="en-US" sz="2000" b="1" dirty="0"/>
              <a:t> </a:t>
            </a:r>
            <a:r>
              <a:rPr lang="en-US" sz="2000" dirty="0"/>
              <a:t>of analytical result)</a:t>
            </a:r>
          </a:p>
          <a:p>
            <a:pPr lvl="1"/>
            <a:r>
              <a:rPr lang="en-US" sz="2000" dirty="0"/>
              <a:t>H-plane HPBW = </a:t>
            </a:r>
            <a:r>
              <a:rPr lang="en-US" sz="2000" b="1" dirty="0"/>
              <a:t>86.6</a:t>
            </a:r>
            <a:r>
              <a:rPr lang="en-US" sz="2000" b="1" baseline="30000" dirty="0"/>
              <a:t>o</a:t>
            </a:r>
            <a:r>
              <a:rPr lang="en-US" sz="2000" baseline="30000" dirty="0"/>
              <a:t> </a:t>
            </a:r>
            <a:r>
              <a:rPr lang="en-US" sz="2000" dirty="0"/>
              <a:t>(versus </a:t>
            </a:r>
            <a:r>
              <a:rPr lang="en-US" sz="2000" b="1" dirty="0"/>
              <a:t>80</a:t>
            </a:r>
            <a:r>
              <a:rPr lang="en-US" sz="2000" b="1" baseline="30000" dirty="0"/>
              <a:t>o</a:t>
            </a:r>
            <a:r>
              <a:rPr lang="en-US" sz="2000" b="1" dirty="0"/>
              <a:t> </a:t>
            </a:r>
            <a:r>
              <a:rPr lang="en-US" sz="2000" dirty="0"/>
              <a:t>of analytical result)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43A314-B2A0-9164-6267-0A548B352BEA}"/>
              </a:ext>
            </a:extLst>
          </p:cNvPr>
          <p:cNvGrpSpPr/>
          <p:nvPr/>
        </p:nvGrpSpPr>
        <p:grpSpPr>
          <a:xfrm>
            <a:off x="9224818" y="241354"/>
            <a:ext cx="2630902" cy="2475782"/>
            <a:chOff x="968775" y="3000808"/>
            <a:chExt cx="2630902" cy="2475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9F98D2-EB90-DCA3-BE18-F0CAD144A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67" t="30446" r="25004"/>
            <a:stretch/>
          </p:blipFill>
          <p:spPr>
            <a:xfrm>
              <a:off x="1509623" y="3535197"/>
              <a:ext cx="1388854" cy="194139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53873-DAFB-F283-F587-AA2A3CF9B84A}"/>
                </a:ext>
              </a:extLst>
            </p:cNvPr>
            <p:cNvCxnSpPr/>
            <p:nvPr/>
          </p:nvCxnSpPr>
          <p:spPr>
            <a:xfrm>
              <a:off x="1243511" y="3525961"/>
              <a:ext cx="0" cy="110581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FC388-714F-CC8F-B0D8-9F3CA49C209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457" y="4352304"/>
              <a:ext cx="0" cy="2702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045C0C-7EB0-A1D0-B995-87B94C283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1517" y="5030472"/>
              <a:ext cx="138885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B0F6D0-3B00-4470-9BA2-3EA0EF76A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1236" y="3389749"/>
              <a:ext cx="30941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1CB91F-774E-DA6E-E4F5-218D87152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2872" y="4343068"/>
              <a:ext cx="114069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290DB5-4720-EF10-7015-261865E31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180" y="4622539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3D7A639-770C-ADC8-AEF8-DB18D331863D}"/>
                </a:ext>
              </a:extLst>
            </p:cNvPr>
            <p:cNvCxnSpPr>
              <a:cxnSpLocks/>
            </p:cNvCxnSpPr>
            <p:nvPr/>
          </p:nvCxnSpPr>
          <p:spPr>
            <a:xfrm>
              <a:off x="2050472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6EE001-5031-DBD8-B554-A8B779B0FCBF}"/>
                </a:ext>
              </a:extLst>
            </p:cNvPr>
            <p:cNvCxnSpPr>
              <a:cxnSpLocks/>
            </p:cNvCxnSpPr>
            <p:nvPr/>
          </p:nvCxnSpPr>
          <p:spPr>
            <a:xfrm>
              <a:off x="2350653" y="3297382"/>
              <a:ext cx="0" cy="13343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6BCBC5-B14A-92FC-3950-4A65B5EED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053" y="3535197"/>
              <a:ext cx="23645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856871-B23E-8E55-4633-F65C46246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111" y="3440238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DA8863-8181-8C8A-3861-E50E9AFA2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9623" y="3389749"/>
              <a:ext cx="0" cy="203635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23795E-F270-9DDB-192F-574239571A3A}"/>
                </a:ext>
              </a:extLst>
            </p:cNvPr>
            <p:cNvSpPr txBox="1"/>
            <p:nvPr/>
          </p:nvSpPr>
          <p:spPr>
            <a:xfrm rot="16200000">
              <a:off x="728164" y="395750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7.75mm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A6DB8A-7654-EFB3-EFF4-1BAB98D7C947}"/>
                </a:ext>
              </a:extLst>
            </p:cNvPr>
            <p:cNvSpPr txBox="1"/>
            <p:nvPr/>
          </p:nvSpPr>
          <p:spPr>
            <a:xfrm>
              <a:off x="3038305" y="434306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17F45-EE9C-2B85-171F-513BE497C3CA}"/>
                </a:ext>
              </a:extLst>
            </p:cNvPr>
            <p:cNvSpPr txBox="1"/>
            <p:nvPr/>
          </p:nvSpPr>
          <p:spPr>
            <a:xfrm>
              <a:off x="1963749" y="3000808"/>
              <a:ext cx="561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2mm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C5595D-3632-85DC-A941-B4D4E1CE6B40}"/>
                </a:ext>
              </a:extLst>
            </p:cNvPr>
            <p:cNvSpPr txBox="1"/>
            <p:nvPr/>
          </p:nvSpPr>
          <p:spPr>
            <a:xfrm>
              <a:off x="1448553" y="5014925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9.82mm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0713FC5-2BFD-71C6-06B0-0934568CBCA3}"/>
              </a:ext>
            </a:extLst>
          </p:cNvPr>
          <p:cNvSpPr txBox="1"/>
          <p:nvPr/>
        </p:nvSpPr>
        <p:spPr>
          <a:xfrm>
            <a:off x="9757560" y="288591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patch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BA9F8-C5BE-0AF3-C9B4-8DBC2C56E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40" y="3534419"/>
            <a:ext cx="3706848" cy="2780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105C56-2871-22E1-4687-62BB8DE3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44" y="3484530"/>
            <a:ext cx="3706848" cy="2780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4B5D04-8DDE-A920-3FC3-1C4ED8DAA2BA}"/>
              </a:ext>
            </a:extLst>
          </p:cNvPr>
          <p:cNvSpPr txBox="1"/>
          <p:nvPr/>
        </p:nvSpPr>
        <p:spPr>
          <a:xfrm>
            <a:off x="6473129" y="6211566"/>
            <a:ext cx="413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*back radiation due to finite ground 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941D2-18F5-86EF-5CD4-95D3797D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Simulation of 1x10 patch array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F63CCB7-49F7-09D9-456E-7DB72AA0C611}"/>
              </a:ext>
            </a:extLst>
          </p:cNvPr>
          <p:cNvSpPr txBox="1"/>
          <p:nvPr/>
        </p:nvSpPr>
        <p:spPr>
          <a:xfrm>
            <a:off x="1458582" y="64564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BB12-50DB-4890-B6C0-31E3C838FF15}"/>
              </a:ext>
            </a:extLst>
          </p:cNvPr>
          <p:cNvSpPr txBox="1"/>
          <p:nvPr/>
        </p:nvSpPr>
        <p:spPr>
          <a:xfrm>
            <a:off x="5798293" y="645643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CA96B-DC42-1C33-03D3-E35AE2348B79}"/>
              </a:ext>
            </a:extLst>
          </p:cNvPr>
          <p:cNvSpPr txBox="1"/>
          <p:nvPr/>
        </p:nvSpPr>
        <p:spPr>
          <a:xfrm>
            <a:off x="9341224" y="3059668"/>
            <a:ext cx="166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directivity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E9C6B-3B0A-3678-7171-94FDDF7E8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65" y="2722796"/>
            <a:ext cx="4730137" cy="3733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9C671-78A9-14F3-41CC-FE2E05315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7" y="2722796"/>
            <a:ext cx="4827628" cy="3730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312172-3C06-6542-3659-20A22A73D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892" y="0"/>
            <a:ext cx="3575475" cy="29955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5E986-7F38-EE03-BE87-4AEDB2E3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9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Simulation of 1x10 patch array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F63CCB7-49F7-09D9-456E-7DB72AA0C611}"/>
              </a:ext>
            </a:extLst>
          </p:cNvPr>
          <p:cNvSpPr txBox="1"/>
          <p:nvPr/>
        </p:nvSpPr>
        <p:spPr>
          <a:xfrm>
            <a:off x="1458582" y="64564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BB12-50DB-4890-B6C0-31E3C838FF15}"/>
              </a:ext>
            </a:extLst>
          </p:cNvPr>
          <p:cNvSpPr txBox="1"/>
          <p:nvPr/>
        </p:nvSpPr>
        <p:spPr>
          <a:xfrm>
            <a:off x="5798293" y="645643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CA96B-DC42-1C33-03D3-E35AE2348B79}"/>
              </a:ext>
            </a:extLst>
          </p:cNvPr>
          <p:cNvSpPr txBox="1"/>
          <p:nvPr/>
        </p:nvSpPr>
        <p:spPr>
          <a:xfrm>
            <a:off x="9341224" y="3059668"/>
            <a:ext cx="166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directivity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F302F-30E2-6797-2FA4-B0430C0C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221" y="106801"/>
            <a:ext cx="3264455" cy="2878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50518-AD07-6B9B-B8ED-684821B5A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15" y="2722796"/>
            <a:ext cx="5234716" cy="3730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01DB3-B87D-00E6-4B1E-5BB763A85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19898"/>
            <a:ext cx="5005309" cy="35891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D4E4E-65FE-ED7A-9D2B-F37BD9E6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3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C20B-0C07-FFF9-6F15-ACE7984E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 CST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Simulation of 1x10 patch array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BDCD8-39FD-9D44-F5A2-AB44F0F55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F63CCB7-49F7-09D9-456E-7DB72AA0C611}"/>
              </a:ext>
            </a:extLst>
          </p:cNvPr>
          <p:cNvSpPr txBox="1"/>
          <p:nvPr/>
        </p:nvSpPr>
        <p:spPr>
          <a:xfrm>
            <a:off x="1458582" y="64564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E-plane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EBB12-50DB-4890-B6C0-31E3C838FF15}"/>
              </a:ext>
            </a:extLst>
          </p:cNvPr>
          <p:cNvSpPr txBox="1"/>
          <p:nvPr/>
        </p:nvSpPr>
        <p:spPr>
          <a:xfrm>
            <a:off x="5798293" y="645643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H-plane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CE2F6-0B99-DEB0-7A82-D004C4ED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2796"/>
            <a:ext cx="4901176" cy="3589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09164B-9A31-D9C4-299F-9385AEDA3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82" y="2722795"/>
            <a:ext cx="5003698" cy="3669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02D1D6-78A6-22D2-799C-1EC356F41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679" y="84167"/>
            <a:ext cx="3217653" cy="28992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FB5AD-3B48-2092-E78C-A9C5DA91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5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Comparison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23E06-4630-EC21-922A-FF4EB2F7F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" y="1621773"/>
            <a:ext cx="3895552" cy="2921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D022-F156-312E-7914-2C221E734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11" y="1621774"/>
            <a:ext cx="3895552" cy="2921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B57C4-A0AC-0598-8E7A-0900ED336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90" y="1621773"/>
            <a:ext cx="3895552" cy="2921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/>
              <p:nvPr/>
            </p:nvSpPr>
            <p:spPr>
              <a:xfrm>
                <a:off x="398228" y="4341519"/>
                <a:ext cx="296607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analytical result from MATLAB calculations of patch pattern and array factor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16.2 </a:t>
                </a:r>
                <a:r>
                  <a:rPr lang="en-US" dirty="0" err="1"/>
                  <a:t>dBi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8" y="4341519"/>
                <a:ext cx="2966074" cy="1754326"/>
              </a:xfrm>
              <a:prstGeom prst="rect">
                <a:avLst/>
              </a:prstGeom>
              <a:blipFill>
                <a:blip r:embed="rId6"/>
                <a:stretch>
                  <a:fillRect l="-1643" t="-1736" r="-1848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905B2-D357-7408-CF76-60895EA4B7E0}"/>
              </a:ext>
            </a:extLst>
          </p:cNvPr>
          <p:cNvSpPr txBox="1"/>
          <p:nvPr/>
        </p:nvSpPr>
        <p:spPr>
          <a:xfrm>
            <a:off x="4004110" y="4341519"/>
            <a:ext cx="3164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Partially analytical result from numerical patch pattern and MATLAB calculation array factor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Close to full analytical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/>
              <p:nvPr/>
            </p:nvSpPr>
            <p:spPr>
              <a:xfrm>
                <a:off x="8196515" y="4341519"/>
                <a:ext cx="3564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numerical result of the array. Electric boundary is used as ground so there is no back radiation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14.8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15" y="4341519"/>
                <a:ext cx="3564800" cy="2031325"/>
              </a:xfrm>
              <a:prstGeom prst="rect">
                <a:avLst/>
              </a:prstGeom>
              <a:blipFill>
                <a:blip r:embed="rId7"/>
                <a:stretch>
                  <a:fillRect l="-1541" t="-1502"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9DCAE-5F03-FB39-B2E5-CB1E7E71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4FB-C800-1247-5A27-B494E3CA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Stack-up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62E30-2EA0-CA01-56A7-F908A445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81" y="3130165"/>
            <a:ext cx="5989119" cy="1544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031CC-AF0E-7E8F-F96B-31AC1EDF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6764"/>
            <a:ext cx="4879109" cy="308760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794243-7ED2-DAE3-3772-A33FFFA02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1362974"/>
            <a:ext cx="5600111" cy="4813989"/>
          </a:xfrm>
        </p:spPr>
        <p:txBody>
          <a:bodyPr>
            <a:normAutofit/>
          </a:bodyPr>
          <a:lstStyle/>
          <a:p>
            <a:r>
              <a:rPr lang="en-US" sz="2400" dirty="0"/>
              <a:t>Find an industrialized stack-up so that the design can be fabricated.</a:t>
            </a:r>
          </a:p>
          <a:p>
            <a:r>
              <a:rPr lang="en-US" sz="2400" dirty="0"/>
              <a:t>4-layer stack-up allows having thin substrate, hence thin feeding microstrip line.</a:t>
            </a:r>
          </a:p>
          <a:p>
            <a:r>
              <a:rPr lang="en-US" sz="2400" dirty="0"/>
              <a:t>RO4350B chosen for lower dielectric loss 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4DEAA60-047D-A448-033D-64654598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639" y="95787"/>
            <a:ext cx="5929342" cy="29646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ED079-7349-D958-AACC-BD0F6BF0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0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E61BEF2-3669-E067-2A85-365D3D06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10" y="1639030"/>
            <a:ext cx="3895550" cy="2921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CA3001-AEC7-3C75-46D2-761726A34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58" y="1639030"/>
            <a:ext cx="3895551" cy="2921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5547A-1E12-AABB-D6DE-56686DBC6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" y="1639031"/>
            <a:ext cx="3899140" cy="2924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Comparison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/>
              <p:nvPr/>
            </p:nvSpPr>
            <p:spPr>
              <a:xfrm>
                <a:off x="398228" y="4358777"/>
                <a:ext cx="29660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analytical result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16.2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8" y="4358777"/>
                <a:ext cx="2966074" cy="1477328"/>
              </a:xfrm>
              <a:prstGeom prst="rect">
                <a:avLst/>
              </a:prstGeom>
              <a:blipFill>
                <a:blip r:embed="rId6"/>
                <a:stretch>
                  <a:fillRect l="-1643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905B2-D357-7408-CF76-60895EA4B7E0}"/>
              </a:ext>
            </a:extLst>
          </p:cNvPr>
          <p:cNvSpPr txBox="1"/>
          <p:nvPr/>
        </p:nvSpPr>
        <p:spPr>
          <a:xfrm>
            <a:off x="4004110" y="4358777"/>
            <a:ext cx="316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Partially analytical result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Close to full analytical results </a:t>
            </a:r>
          </a:p>
          <a:p>
            <a:pPr algn="just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/>
              <p:nvPr/>
            </p:nvSpPr>
            <p:spPr>
              <a:xfrm>
                <a:off x="8196515" y="4358777"/>
                <a:ext cx="2776285" cy="149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numerical result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14.7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15" y="4358777"/>
                <a:ext cx="2776285" cy="1497076"/>
              </a:xfrm>
              <a:prstGeom prst="rect">
                <a:avLst/>
              </a:prstGeom>
              <a:blipFill>
                <a:blip r:embed="rId7"/>
                <a:stretch>
                  <a:fillRect l="-1978" t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71A68-65EC-27D0-9A1A-95390057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8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1BD59-60BD-A328-067C-857213EAB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28" y="1616408"/>
            <a:ext cx="3895549" cy="2921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311B7-58CB-D9B0-DB1C-88CA85F8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78" y="1616408"/>
            <a:ext cx="3895550" cy="2921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2566F-CAEB-E09D-0510-00247D35A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7" y="1621774"/>
            <a:ext cx="3895550" cy="2921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Comparison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F9E10F-FDB0-3B44-8CFD-DDD36532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/>
              <p:nvPr/>
            </p:nvSpPr>
            <p:spPr>
              <a:xfrm>
                <a:off x="398228" y="4341522"/>
                <a:ext cx="296607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analytical result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16.2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DDFE59-F2CB-E00D-6971-8286D75D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8" y="4341522"/>
                <a:ext cx="2966074" cy="1477328"/>
              </a:xfrm>
              <a:prstGeom prst="rect">
                <a:avLst/>
              </a:prstGeom>
              <a:blipFill>
                <a:blip r:embed="rId6"/>
                <a:stretch>
                  <a:fillRect l="-1643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905B2-D357-7408-CF76-60895EA4B7E0}"/>
              </a:ext>
            </a:extLst>
          </p:cNvPr>
          <p:cNvSpPr txBox="1"/>
          <p:nvPr/>
        </p:nvSpPr>
        <p:spPr>
          <a:xfrm>
            <a:off x="4004110" y="4341522"/>
            <a:ext cx="316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Partially analytical result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Close to full analytical results </a:t>
            </a:r>
          </a:p>
          <a:p>
            <a:pPr algn="just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/>
              <p:nvPr/>
            </p:nvSpPr>
            <p:spPr>
              <a:xfrm>
                <a:off x="8196515" y="4341522"/>
                <a:ext cx="277628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Full numerical result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14.8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9CF4C-7D09-2907-C815-D174AB3C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15" y="4341522"/>
                <a:ext cx="2776285" cy="1477328"/>
              </a:xfrm>
              <a:prstGeom prst="rect">
                <a:avLst/>
              </a:prstGeom>
              <a:blipFill>
                <a:blip r:embed="rId7"/>
                <a:stretch>
                  <a:fillRect l="-1978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B09ACF-6D95-D2C7-053F-1FC2B656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2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8581-E07D-82E8-6C27-5202F669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26B0-E506-853D-079E-4465172EF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numerical results of separating-element array are quite close to either full or partial analytical results if we ignore the back radiation (depends on ground plane side), in terms of</a:t>
            </a:r>
          </a:p>
          <a:p>
            <a:pPr lvl="1"/>
            <a:r>
              <a:rPr lang="en-US" sz="2000" dirty="0"/>
              <a:t>Direction of main lobe</a:t>
            </a:r>
          </a:p>
          <a:p>
            <a:pPr lvl="1"/>
            <a:r>
              <a:rPr lang="en-US" sz="2000" dirty="0"/>
              <a:t>Direction and number of nulls </a:t>
            </a:r>
          </a:p>
          <a:p>
            <a:pPr lvl="1"/>
            <a:r>
              <a:rPr lang="en-US" sz="2000" dirty="0"/>
              <a:t>Beamwidth</a:t>
            </a:r>
          </a:p>
          <a:p>
            <a:pPr lvl="1"/>
            <a:r>
              <a:rPr lang="en-US" sz="2000" dirty="0"/>
              <a:t>Directivity</a:t>
            </a:r>
          </a:p>
          <a:p>
            <a:pPr lvl="1"/>
            <a:r>
              <a:rPr lang="en-US" sz="2000" dirty="0"/>
              <a:t>Sidelobe level</a:t>
            </a:r>
          </a:p>
          <a:p>
            <a:r>
              <a:rPr lang="en-US" sz="2400" dirty="0"/>
              <a:t>The asymmetry of the feed, the finite dimension of the ground in simulation can introduce some differences in the single element pattern and hence array pattern.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0168-E537-F183-7CAD-6B8898B7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6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51EE-D563-A02D-4739-E3B24A50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Design of feeding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E62D5-F8BD-C3BB-D49E-60135BDE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31ED-A6C6-EE25-7861-AC3404CC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D1FB-614A-A584-2CD5-8170BF87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01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produce the difference in phase excitation of each element of the array we can</a:t>
            </a:r>
          </a:p>
          <a:p>
            <a:pPr lvl="1"/>
            <a:r>
              <a:rPr lang="en-US" dirty="0"/>
              <a:t>Use some active components, such as phase-shifter. </a:t>
            </a:r>
          </a:p>
          <a:p>
            <a:pPr lvl="2"/>
            <a:r>
              <a:rPr lang="en-US" dirty="0"/>
              <a:t>Normally requires complicated control. </a:t>
            </a:r>
          </a:p>
          <a:p>
            <a:pPr lvl="2"/>
            <a:r>
              <a:rPr lang="en-US" dirty="0"/>
              <a:t>Need to design a DC part that doesn’t couple with RF part</a:t>
            </a:r>
          </a:p>
          <a:p>
            <a:pPr lvl="1"/>
            <a:r>
              <a:rPr lang="en-US" dirty="0"/>
              <a:t>Passive feeding network, like</a:t>
            </a:r>
          </a:p>
          <a:p>
            <a:pPr lvl="2"/>
            <a:r>
              <a:rPr lang="en-US" dirty="0"/>
              <a:t>Butler matrix, need power-two (2</a:t>
            </a:r>
            <a:r>
              <a:rPr lang="en-US" baseline="30000" dirty="0"/>
              <a:t>x</a:t>
            </a:r>
            <a:r>
              <a:rPr lang="en-US" dirty="0"/>
              <a:t>) number of input and output 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Rotman lens </a:t>
            </a:r>
            <a:r>
              <a:rPr lang="en-US" dirty="0"/>
              <a:t>allows have any number of antenna port.</a:t>
            </a:r>
            <a:endParaRPr lang="en-US" b="1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185E7-F072-E58A-340C-280679F8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77" y="2001327"/>
            <a:ext cx="4008406" cy="3006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2E80-3282-E7B8-95C3-E9E0D2FE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4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1CE5-3F71-D802-3EED-DF667918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Rotman lens for feeding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3D4E7-DDC9-27F6-B3E9-A1B03DA8E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" t="15319" r="5821" b="15388"/>
          <a:stretch/>
        </p:blipFill>
        <p:spPr>
          <a:xfrm>
            <a:off x="296845" y="3592640"/>
            <a:ext cx="5291401" cy="312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7EE52-C441-A99F-8928-316002EA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81" y="1672083"/>
            <a:ext cx="5074980" cy="4820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83F1315-891C-FCB5-96C2-592AC87671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10 array ports (connect to antennas)</a:t>
                </a:r>
              </a:p>
              <a:p>
                <a:r>
                  <a:rPr lang="en-US" sz="2400" dirty="0"/>
                  <a:t>9 beam ports (excitation ports)</a:t>
                </a:r>
              </a:p>
              <a:p>
                <a:r>
                  <a:rPr lang="en-US" sz="2400" dirty="0"/>
                  <a:t>8 dummy ports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loads)</a:t>
                </a:r>
              </a:p>
              <a:p>
                <a:r>
                  <a:rPr lang="en-US" sz="2400" dirty="0"/>
                  <a:t>30</a:t>
                </a:r>
                <a:r>
                  <a:rPr lang="en-US" sz="2400" baseline="30000" dirty="0"/>
                  <a:t>o</a:t>
                </a:r>
                <a:r>
                  <a:rPr lang="en-US" sz="2400" dirty="0"/>
                  <a:t> phase shift to cover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83F1315-891C-FCB5-96C2-592AC8767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31AE44-991B-6BA5-40BC-1965718A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7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AF57-FB11-B73D-A9E3-E728E18A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ROTMAN import CST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06A5A-B9BC-1DD0-5236-22416FA5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46" y="4192430"/>
            <a:ext cx="3966023" cy="2291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6C1CA-7F97-1EE0-FC9D-937E66DB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5" y="4192430"/>
            <a:ext cx="3928878" cy="2291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8408569-2915-53EC-EDB0-5134CA4A6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3962"/>
                <a:ext cx="10515600" cy="282314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Phase differences are not perfectly produced as intended by the Rotman lens</a:t>
                </a:r>
              </a:p>
              <a:p>
                <a:pPr lvl="1"/>
                <a:r>
                  <a:rPr lang="en-US" sz="2000" dirty="0"/>
                  <a:t>Excitation of port 5: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000" dirty="0"/>
                  <a:t>Excitation of port 4 and 6: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Excitation of port 3 and 7: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…</a:t>
                </a:r>
              </a:p>
              <a:p>
                <a:r>
                  <a:rPr lang="en-US" sz="2400" dirty="0"/>
                  <a:t>All ports have better Return Loss than -12dB</a:t>
                </a:r>
              </a:p>
              <a:p>
                <a:r>
                  <a:rPr lang="en-US" sz="2400" dirty="0"/>
                  <a:t>Expecting up to 6dB loss due to the Rotman lens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8408569-2915-53EC-EDB0-5134CA4A6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3962"/>
                <a:ext cx="10515600" cy="2823143"/>
              </a:xfrm>
              <a:blipFill>
                <a:blip r:embed="rId4"/>
                <a:stretch>
                  <a:fillRect l="-812" t="-3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75623F28-3C65-23F5-0F17-E00B1919D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542" y="4192430"/>
            <a:ext cx="4022232" cy="22914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85340-B6B7-7D1D-C3D4-D4A7E12B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25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F28B-5D72-D810-34A4-6EAE12B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72D8-F729-9199-38CE-33B1C331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8" y="1825625"/>
            <a:ext cx="386892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Some microstrip line phase-shifters are introduced and optimized to produce a phase balance at every antenna port.</a:t>
            </a:r>
          </a:p>
          <a:p>
            <a:pPr algn="just"/>
            <a:r>
              <a:rPr lang="en-US" sz="2400" dirty="0"/>
              <a:t>Simulation takes long time on a 16Gb RAM laptop and cannot run very fine meshes.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FF2F8-E24D-7DD2-4B20-C114424F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55" y="4663888"/>
            <a:ext cx="3521957" cy="208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8B209-E9F7-F2A8-3E03-BA28B5394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68" y="516294"/>
            <a:ext cx="5967132" cy="40699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10123-7380-9C8D-6F77-571872F7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F28B-5D72-D810-34A4-6EAE12B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72D8-F729-9199-38CE-33B1C331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08" y="1825625"/>
            <a:ext cx="386892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Some microstrip line phase-shifters are introduced and optimized to produce a phase balance at every antenna port.</a:t>
            </a:r>
          </a:p>
          <a:p>
            <a:pPr algn="just"/>
            <a:r>
              <a:rPr lang="en-US" sz="2400" dirty="0"/>
              <a:t>Simulation takes long time on a 16Gb RAM laptop and cannot run very fine meshes.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C315DC-376A-56C6-1039-9F8D1D8B7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8" y="509587"/>
            <a:ext cx="7505700" cy="5838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E5574-4F99-6C79-4917-4E8CABCE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5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713D-FB41-AF9F-C581-EB326BAF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E58FB0-4C16-5010-F819-D52FFD280E56}"/>
                  </a:ext>
                </a:extLst>
              </p:cNvPr>
              <p:cNvSpPr txBox="1"/>
              <p:nvPr/>
            </p:nvSpPr>
            <p:spPr>
              <a:xfrm>
                <a:off x="3024919" y="3313906"/>
                <a:ext cx="235853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Excitation to Port 5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3dB 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14.24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E58FB0-4C16-5010-F819-D52FFD280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19" y="3313906"/>
                <a:ext cx="2358531" cy="1754326"/>
              </a:xfrm>
              <a:prstGeom prst="rect">
                <a:avLst/>
              </a:prstGeom>
              <a:blipFill>
                <a:blip r:embed="rId2"/>
                <a:stretch>
                  <a:fillRect l="-2067" t="-2091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F91F10-9210-E627-80A2-DAE99E8A6431}"/>
                  </a:ext>
                </a:extLst>
              </p:cNvPr>
              <p:cNvSpPr txBox="1"/>
              <p:nvPr/>
            </p:nvSpPr>
            <p:spPr>
              <a:xfrm>
                <a:off x="3024919" y="1690688"/>
                <a:ext cx="255756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Excitation to Port 4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3dB 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.3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14.07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F91F10-9210-E627-80A2-DAE99E8A6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19" y="1690688"/>
                <a:ext cx="2557560" cy="1477328"/>
              </a:xfrm>
              <a:prstGeom prst="rect">
                <a:avLst/>
              </a:prstGeom>
              <a:blipFill>
                <a:blip r:embed="rId3"/>
                <a:stretch>
                  <a:fillRect l="-1905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3A853-70ED-8FAD-28A7-89BE779A7F19}"/>
                  </a:ext>
                </a:extLst>
              </p:cNvPr>
              <p:cNvSpPr txBox="1"/>
              <p:nvPr/>
            </p:nvSpPr>
            <p:spPr>
              <a:xfrm>
                <a:off x="227188" y="4949952"/>
                <a:ext cx="255756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Excitation to Port 3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3dB 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14.42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3A853-70ED-8FAD-28A7-89BE779A7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" y="4949952"/>
                <a:ext cx="2557560" cy="1477328"/>
              </a:xfrm>
              <a:prstGeom prst="rect">
                <a:avLst/>
              </a:prstGeom>
              <a:blipFill>
                <a:blip r:embed="rId4"/>
                <a:stretch>
                  <a:fillRect l="-1905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CD67A-E26D-F7E9-29F2-28BBD884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7CF95F-F779-88EF-BEB3-BF99A6F41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656" y="1027906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57897-5BA2-3B5A-6D0A-E698DC8920B9}"/>
                  </a:ext>
                </a:extLst>
              </p:cNvPr>
              <p:cNvSpPr txBox="1"/>
              <p:nvPr/>
            </p:nvSpPr>
            <p:spPr>
              <a:xfrm>
                <a:off x="227188" y="3313906"/>
                <a:ext cx="255756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Excitation to Port 2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3dB 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1.4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14.1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57897-5BA2-3B5A-6D0A-E698DC89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" y="3313906"/>
                <a:ext cx="2557560" cy="1754326"/>
              </a:xfrm>
              <a:prstGeom prst="rect">
                <a:avLst/>
              </a:prstGeom>
              <a:blipFill>
                <a:blip r:embed="rId6"/>
                <a:stretch>
                  <a:fillRect l="-1905" t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519B-1845-4E28-CC95-4F5C5046A87C}"/>
                  </a:ext>
                </a:extLst>
              </p:cNvPr>
              <p:cNvSpPr txBox="1"/>
              <p:nvPr/>
            </p:nvSpPr>
            <p:spPr>
              <a:xfrm>
                <a:off x="227188" y="1690688"/>
                <a:ext cx="25607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Excitation to Port 1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Main lobe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3dB beamwidth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11.6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/>
                  <a:t>Directivity 14.2 </a:t>
                </a:r>
                <a:r>
                  <a:rPr lang="en-US" dirty="0" err="1"/>
                  <a:t>dBi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23519B-1845-4E28-CC95-4F5C5046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" y="1690688"/>
                <a:ext cx="2560766" cy="1477328"/>
              </a:xfrm>
              <a:prstGeom prst="rect">
                <a:avLst/>
              </a:prstGeom>
              <a:blipFill>
                <a:blip r:embed="rId7"/>
                <a:stretch>
                  <a:fillRect l="-1905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94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patch array antenna is designed as follow:</a:t>
                </a:r>
              </a:p>
              <a:p>
                <a:pPr lvl="1"/>
                <a:r>
                  <a:rPr lang="en-US" sz="2000" dirty="0"/>
                  <a:t>Broadside direction toward +Z</a:t>
                </a:r>
              </a:p>
              <a:p>
                <a:pPr lvl="1"/>
                <a:r>
                  <a:rPr lang="en-US" sz="2000" dirty="0"/>
                  <a:t>Feeding comes from –Y toward +Y</a:t>
                </a:r>
              </a:p>
              <a:p>
                <a:pPr lvl="1"/>
                <a:r>
                  <a:rPr lang="en-US" sz="2000" dirty="0"/>
                  <a:t>Array’s elements placed 1D along X and have distance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3DA635-92E4-7237-C73A-27A0D70CC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22" y="3561347"/>
            <a:ext cx="7346046" cy="2826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72A61-A5A4-9AF1-1BFB-664A8A23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6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713D-FB41-AF9F-C581-EB326BAF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AB53-899D-EF76-BD84-636B4E19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2" y="1792351"/>
            <a:ext cx="551946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ports have better matching than -10dB</a:t>
            </a:r>
          </a:p>
          <a:p>
            <a:r>
              <a:rPr lang="en-US" sz="2400" dirty="0"/>
              <a:t>The antenna can scan 60</a:t>
            </a:r>
            <a:r>
              <a:rPr lang="en-US" sz="2400" baseline="30000" dirty="0"/>
              <a:t>o</a:t>
            </a:r>
            <a:r>
              <a:rPr lang="en-US" sz="2400" dirty="0"/>
              <a:t> broadside with around 14 </a:t>
            </a:r>
            <a:r>
              <a:rPr lang="en-US" sz="2400" dirty="0" err="1"/>
              <a:t>dBi</a:t>
            </a:r>
            <a:r>
              <a:rPr lang="en-US" sz="2400" dirty="0"/>
              <a:t> of directivity and with better than 5.5 dB total loss.</a:t>
            </a:r>
          </a:p>
          <a:p>
            <a:r>
              <a:rPr lang="en-US" sz="2400" dirty="0"/>
              <a:t>Directivity and HPBW of each beam in the final design are similar to that of analytical and separating element design.</a:t>
            </a:r>
          </a:p>
          <a:p>
            <a:r>
              <a:rPr lang="en-US" sz="2400" dirty="0"/>
              <a:t>Phase difference is smaller and varying making the scanning range smaller.</a:t>
            </a:r>
          </a:p>
          <a:p>
            <a:r>
              <a:rPr lang="en-US" sz="2400" dirty="0"/>
              <a:t>Because the feeding network is not perfect, the pattern is not clean as the analytical synthesis or numerical result in which there is no feeding network.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EAD29-D8DF-D108-AC98-62C94470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56755490-D753-EDB1-24DC-AC05AF43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89" y="136525"/>
            <a:ext cx="4640344" cy="348025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2846D86-C8D5-D65C-EA60-EDC303BE7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43" y="3429000"/>
            <a:ext cx="4221889" cy="32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10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3D75-E44C-384D-4D1F-8B88C549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77807-8DF6-6443-4FE3-4A41F6A66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a preliminary design, refinements are required on</a:t>
                </a:r>
              </a:p>
              <a:p>
                <a:pPr lvl="1"/>
                <a:r>
                  <a:rPr lang="en-US" dirty="0"/>
                  <a:t>Fine mesh simulations</a:t>
                </a:r>
              </a:p>
              <a:p>
                <a:pPr lvl="1"/>
                <a:r>
                  <a:rPr lang="en-US" dirty="0"/>
                  <a:t>Optimizing the Rotman lens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step</a:t>
                </a:r>
              </a:p>
              <a:p>
                <a:pPr lvl="1"/>
                <a:r>
                  <a:rPr lang="en-US" dirty="0"/>
                  <a:t>Optimizing the microstrip phase-shifters</a:t>
                </a:r>
              </a:p>
              <a:p>
                <a:pPr lvl="1"/>
                <a:r>
                  <a:rPr lang="en-US" dirty="0"/>
                  <a:t>Finalize the feeding ports to SMA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877807-8DF6-6443-4FE3-4A41F6A66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73376-3161-ACF9-FB45-80B480B6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4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66CA-97D8-229A-2125-66FC62C5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6057-F094-DE10-6555-DCBE55F54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 err="1"/>
              <a:t>Eurocircuits</a:t>
            </a:r>
            <a:r>
              <a:rPr lang="en-US" sz="2400" dirty="0"/>
              <a:t> site: </a:t>
            </a:r>
            <a:r>
              <a:rPr lang="en-US" sz="2400" dirty="0">
                <a:hlinkClick r:id="rId2"/>
              </a:rPr>
              <a:t>https://www.eurocircuits.com/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 err="1"/>
              <a:t>Balanis</a:t>
            </a:r>
            <a:r>
              <a:rPr lang="en-US" sz="2400" dirty="0"/>
              <a:t>, “Antenna Theory: Analysis and Design,” 4th edition, MATLAB code: </a:t>
            </a:r>
            <a:r>
              <a:rPr lang="en-US" sz="2400" dirty="0">
                <a:hlinkClick r:id="rId3"/>
              </a:rPr>
              <a:t>https://fr.mathworks.com/academia/books/antenna-theory-balanis.html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Rotman lens design using MATLAB: </a:t>
            </a:r>
            <a:r>
              <a:rPr lang="en-US" sz="2400" dirty="0">
                <a:hlinkClick r:id="rId4"/>
              </a:rPr>
              <a:t>https://fr.mathworks.com/matlabcentral/fileexchange/50490-rotman-lens-design-with-hfss-link?s_tid=mwa_osa_a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Patch dimension calculator: </a:t>
            </a:r>
            <a:r>
              <a:rPr lang="en-US" sz="2400" dirty="0">
                <a:hlinkClick r:id="rId5"/>
              </a:rPr>
              <a:t>https://www.pasternack.com/t-calculator-microstrip-ant.aspx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Microstrip line calculator: </a:t>
            </a:r>
            <a:r>
              <a:rPr lang="en-US" sz="2400" dirty="0">
                <a:hlinkClick r:id="rId6"/>
              </a:rPr>
              <a:t>https://www.pasternack.com/t-calculator-microstrip.aspx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DA0A0-1C69-58FA-A78F-42E91DCF1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17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C8C473-7F89-E3E1-E0AC-B7E33EB4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15" y="1534748"/>
            <a:ext cx="3247447" cy="4933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Annex: Analytical analysis of the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841494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Array factor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 </m:t>
                    </m:r>
                  </m:oMath>
                </a14:m>
                <a:r>
                  <a:rPr lang="en-US" sz="2400" dirty="0"/>
                  <a:t>patch array along X axis</a:t>
                </a:r>
              </a:p>
              <a:p>
                <a:r>
                  <a:rPr lang="en-US" sz="2400" dirty="0"/>
                  <a:t>Broadside direction is along +Z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𝑘𝑑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𝑜𝑠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func>
                                          <m:func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fun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𝑘𝑑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𝑜𝑠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4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func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𝑘𝑑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c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𝑜𝑠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func>
                                              </m:e>
                                              <m:sup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phase difference between neighbor elements. </a:t>
                </a:r>
              </a:p>
              <a:p>
                <a:r>
                  <a:rPr lang="en-US" sz="24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𝑒𝑙𝑒𝑚𝑒𝑛𝑡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8414940" cy="4351338"/>
              </a:xfrm>
              <a:blipFill>
                <a:blip r:embed="rId3"/>
                <a:stretch>
                  <a:fillRect l="-942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E66D6D2-7475-3C2D-2FE6-C82B947E8E4D}"/>
              </a:ext>
            </a:extLst>
          </p:cNvPr>
          <p:cNvSpPr txBox="1"/>
          <p:nvPr/>
        </p:nvSpPr>
        <p:spPr>
          <a:xfrm>
            <a:off x="11069748" y="572508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478D8-1B95-F646-A98D-A81D0E729C63}"/>
              </a:ext>
            </a:extLst>
          </p:cNvPr>
          <p:cNvSpPr txBox="1"/>
          <p:nvPr/>
        </p:nvSpPr>
        <p:spPr>
          <a:xfrm>
            <a:off x="8414940" y="14052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EE1E39-439B-1FC9-79E7-983E23A69DC0}"/>
                  </a:ext>
                </a:extLst>
              </p:cNvPr>
              <p:cNvSpPr txBox="1"/>
              <p:nvPr/>
            </p:nvSpPr>
            <p:spPr>
              <a:xfrm>
                <a:off x="8878201" y="473815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EE1E39-439B-1FC9-79E7-983E23A69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4738156"/>
                <a:ext cx="53572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3A0A38-599E-5C7C-27F5-B478391E6884}"/>
                  </a:ext>
                </a:extLst>
              </p:cNvPr>
              <p:cNvSpPr txBox="1"/>
              <p:nvPr/>
            </p:nvSpPr>
            <p:spPr>
              <a:xfrm>
                <a:off x="8878201" y="5395671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3A0A38-599E-5C7C-27F5-B478391E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5395671"/>
                <a:ext cx="5357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12E2D9-7FBA-27AC-90EA-95FC5509ECE9}"/>
                  </a:ext>
                </a:extLst>
              </p:cNvPr>
              <p:cNvSpPr txBox="1"/>
              <p:nvPr/>
            </p:nvSpPr>
            <p:spPr>
              <a:xfrm>
                <a:off x="8878201" y="6070169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12E2D9-7FBA-27AC-90EA-95FC5509E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6070169"/>
                <a:ext cx="53572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A681300-EF70-3590-1833-9875BB168699}"/>
              </a:ext>
            </a:extLst>
          </p:cNvPr>
          <p:cNvSpPr/>
          <p:nvPr/>
        </p:nvSpPr>
        <p:spPr>
          <a:xfrm>
            <a:off x="8878201" y="5810325"/>
            <a:ext cx="627925" cy="657515"/>
          </a:xfrm>
          <a:prstGeom prst="arc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8F1C2-D030-D90F-ECCC-11CFC30EE233}"/>
                  </a:ext>
                </a:extLst>
              </p:cNvPr>
              <p:cNvSpPr txBox="1"/>
              <p:nvPr/>
            </p:nvSpPr>
            <p:spPr>
              <a:xfrm>
                <a:off x="9413925" y="573422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8F1C2-D030-D90F-ECCC-11CFC30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25" y="5734225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B38B6-A181-1820-E703-C805B003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51EE-D563-A02D-4739-E3B24A50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Analytical estimation of 1x10 patch array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9ACFB-AF33-E188-B990-84410E5F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analysis of the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5D27-5013-09BE-0922-AA81A48F7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438"/>
            <a:ext cx="6680469" cy="4351338"/>
          </a:xfrm>
        </p:spPr>
        <p:txBody>
          <a:bodyPr/>
          <a:lstStyle/>
          <a:p>
            <a:r>
              <a:rPr lang="en-US" sz="2400" dirty="0"/>
              <a:t>Cavity model of the element patch antenna</a:t>
            </a:r>
          </a:p>
          <a:p>
            <a:r>
              <a:rPr lang="en-US" sz="2400" dirty="0"/>
              <a:t>TM</a:t>
            </a:r>
            <a:r>
              <a:rPr lang="en-US" sz="2400" baseline="-25000" dirty="0"/>
              <a:t>010</a:t>
            </a:r>
            <a:r>
              <a:rPr lang="en-US" sz="2400" dirty="0"/>
              <a:t> as dominant mode</a:t>
            </a:r>
          </a:p>
          <a:p>
            <a:r>
              <a:rPr lang="en-US" sz="2400" dirty="0"/>
              <a:t>The following is MATLAB calculation from </a:t>
            </a:r>
            <a:r>
              <a:rPr lang="en-US" sz="2400" dirty="0" err="1"/>
              <a:t>Balanis</a:t>
            </a:r>
            <a:r>
              <a:rPr lang="en-US" sz="2400" dirty="0"/>
              <a:t> for the intended design (chapter 14)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8726FA-10C6-990B-6B91-1F94612EA3E5}"/>
              </a:ext>
            </a:extLst>
          </p:cNvPr>
          <p:cNvSpPr txBox="1">
            <a:spLocks/>
          </p:cNvSpPr>
          <p:nvPr/>
        </p:nvSpPr>
        <p:spPr>
          <a:xfrm>
            <a:off x="925945" y="3007482"/>
            <a:ext cx="10515600" cy="381923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INPUT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================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RESONANT FREQUENCY (in GHz) = 10.0000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DIELECTRIC CONSTANT OF THE SUBSTRATE = 3.6600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HEIGHT OF THE SUBSTRATE (in cm) = 0.0254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POSITION OF THE RECESSED FEED POINT (in cm) = 0.2000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OUTPUT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=================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PHYSICAL WIDTH OF PATCH (in cm) = 0.9827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EFFECTIVE LENGH OF PATCH (in cm) = 0.8027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PHYSICAL LENGH OF PATCH (in cm) = 0.7785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E-PLANE HPBW (in degrees) = </a:t>
            </a:r>
            <a:r>
              <a:rPr lang="en-US" sz="1100" b="1" dirty="0">
                <a:solidFill>
                  <a:srgbClr val="FF0000"/>
                </a:solidFill>
              </a:rPr>
              <a:t>136.0000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H-PLANE HPBW (in degrees) = </a:t>
            </a:r>
            <a:r>
              <a:rPr lang="en-US" sz="1100" b="1" dirty="0">
                <a:solidFill>
                  <a:srgbClr val="FF0000"/>
                </a:solidFill>
              </a:rPr>
              <a:t>80.0000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DIRECTIVITY OF RECTANGULAR PATCH (dimensionless) = 4.2200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DIRECTIVITY OF RECTANGULAR PATCH (in dB) = </a:t>
            </a:r>
            <a:r>
              <a:rPr lang="en-US" sz="1100" b="1" dirty="0">
                <a:solidFill>
                  <a:srgbClr val="FF0000"/>
                </a:solidFill>
              </a:rPr>
              <a:t>6.2531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RESONANT INPUT RESISTANCE AT LEADING RADIATING EDGE (y=0) Rin0= 293.4669 ohms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RESONANT INPUT RESISTANCE AT RECESSED FEED POINT (y=0.2000 cm) </a:t>
            </a:r>
            <a:r>
              <a:rPr lang="en-US" sz="1100" dirty="0" err="1"/>
              <a:t>RINYo</a:t>
            </a:r>
            <a:r>
              <a:rPr lang="en-US" sz="1100" dirty="0"/>
              <a:t>= 140.3699 ohms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*** NOTE:         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    THE E-PLANE AMPLITUDE PATTERN IS STORED IN Epl-Micr_m.dat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    THE H-PLANE AMPLITUDE PATTERN IS STORED IN Hpl-Micr_m.dat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    =========================================================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61F6A-B176-FA35-0467-BE067148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268" y="212435"/>
            <a:ext cx="3835131" cy="2526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79DF-C8C8-61BC-FFF7-419CCAE3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23AD00-CB5E-9060-BED7-76D0DBD0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34" y="4854875"/>
            <a:ext cx="4671862" cy="1209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EDC2D-6E7A-031A-E552-9959E60C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34" y="2840594"/>
            <a:ext cx="4869463" cy="143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analysis of the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86452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Analytical pattern calculated by </a:t>
                </a:r>
                <a:r>
                  <a:rPr lang="en-US" sz="2400" dirty="0" err="1"/>
                  <a:t>Balanis</a:t>
                </a:r>
                <a:r>
                  <a:rPr lang="en-US" sz="2400" dirty="0"/>
                  <a:t> for X-direction broadside </a:t>
                </a:r>
              </a:p>
              <a:p>
                <a:r>
                  <a:rPr lang="en-US" sz="2400" dirty="0"/>
                  <a:t>E-plane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H-plane(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864524" cy="4351338"/>
              </a:xfrm>
              <a:blipFill>
                <a:blip r:embed="rId4"/>
                <a:stretch>
                  <a:fillRect l="-145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954EDA8-B360-E78B-03A6-3C12B46D3D9F}"/>
              </a:ext>
            </a:extLst>
          </p:cNvPr>
          <p:cNvGrpSpPr/>
          <p:nvPr/>
        </p:nvGrpSpPr>
        <p:grpSpPr>
          <a:xfrm>
            <a:off x="6440387" y="2496124"/>
            <a:ext cx="5333333" cy="3927135"/>
            <a:chOff x="6440387" y="1849149"/>
            <a:chExt cx="5333333" cy="3927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53A940-058A-43A1-9262-DE32BBA50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67"/>
            <a:stretch/>
          </p:blipFill>
          <p:spPr>
            <a:xfrm>
              <a:off x="6440387" y="1849149"/>
              <a:ext cx="5333333" cy="3249324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2486E0F-4B87-35CD-C4BA-6B2E354AC8EE}"/>
                </a:ext>
              </a:extLst>
            </p:cNvPr>
            <p:cNvCxnSpPr/>
            <p:nvPr/>
          </p:nvCxnSpPr>
          <p:spPr>
            <a:xfrm>
              <a:off x="9467273" y="5366325"/>
              <a:ext cx="323272" cy="0"/>
            </a:xfrm>
            <a:prstGeom prst="line">
              <a:avLst/>
            </a:prstGeom>
            <a:ln w="15875">
              <a:solidFill>
                <a:srgbClr val="143F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E2D8E0-CD55-D83D-7A56-9B2014B6E7E3}"/>
                </a:ext>
              </a:extLst>
            </p:cNvPr>
            <p:cNvCxnSpPr/>
            <p:nvPr/>
          </p:nvCxnSpPr>
          <p:spPr>
            <a:xfrm>
              <a:off x="9467273" y="5638799"/>
              <a:ext cx="323272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6011789-E441-8C86-BA8B-9759D897983F}"/>
                    </a:ext>
                  </a:extLst>
                </p:cNvPr>
                <p:cNvSpPr txBox="1"/>
                <p:nvPr/>
              </p:nvSpPr>
              <p:spPr>
                <a:xfrm>
                  <a:off x="9790545" y="5175105"/>
                  <a:ext cx="18910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E-plane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6011789-E441-8C86-BA8B-9759D8979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0545" y="5175105"/>
                  <a:ext cx="189103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81" t="-8197" r="-225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05D7E1-AEF9-D7D0-7FDD-FFD635092CA0}"/>
                    </a:ext>
                  </a:extLst>
                </p:cNvPr>
                <p:cNvSpPr txBox="1"/>
                <p:nvPr/>
              </p:nvSpPr>
              <p:spPr>
                <a:xfrm>
                  <a:off x="9807729" y="5406952"/>
                  <a:ext cx="18203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H-plane (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05D7E1-AEF9-D7D0-7FDD-FFD635092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7729" y="5406952"/>
                  <a:ext cx="182030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020" t="-9836" r="-201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4724B5-00D0-A3BC-937B-9930051D7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0723" y="71514"/>
            <a:ext cx="3310453" cy="22883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F600B-D94C-DA5C-8DFA-D5496493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5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analysis of the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7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symmetry of the antenna allows us to have now</a:t>
                </a:r>
              </a:p>
              <a:p>
                <a:pPr lvl="1"/>
                <a:r>
                  <a:rPr lang="en-US" sz="2000" dirty="0"/>
                  <a:t>E-plane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H-plane(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  <a:endParaRPr lang="en-US" sz="2400" dirty="0"/>
              </a:p>
              <a:p>
                <a:r>
                  <a:rPr lang="en-US" sz="2400" dirty="0"/>
                  <a:t>Rotating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along Y-axis to achieve the intended +Z broadside patch antenna.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799" cy="4351338"/>
              </a:xfrm>
              <a:blipFill>
                <a:blip r:embed="rId2"/>
                <a:stretch>
                  <a:fillRect l="-162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EFE3378-51C0-D285-D903-F455ECA7274C}"/>
              </a:ext>
            </a:extLst>
          </p:cNvPr>
          <p:cNvGrpSpPr/>
          <p:nvPr/>
        </p:nvGrpSpPr>
        <p:grpSpPr>
          <a:xfrm>
            <a:off x="6368835" y="2694533"/>
            <a:ext cx="5673739" cy="3927135"/>
            <a:chOff x="6368835" y="1849149"/>
            <a:chExt cx="5673739" cy="392713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54EDA8-B360-E78B-03A6-3C12B46D3D9F}"/>
                </a:ext>
              </a:extLst>
            </p:cNvPr>
            <p:cNvGrpSpPr/>
            <p:nvPr/>
          </p:nvGrpSpPr>
          <p:grpSpPr>
            <a:xfrm>
              <a:off x="6440387" y="1849149"/>
              <a:ext cx="5333333" cy="3927135"/>
              <a:chOff x="6440387" y="1849149"/>
              <a:chExt cx="5333333" cy="392713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753A940-058A-43A1-9262-DE32BBA50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8767"/>
              <a:stretch/>
            </p:blipFill>
            <p:spPr>
              <a:xfrm>
                <a:off x="6440387" y="1849149"/>
                <a:ext cx="5333333" cy="324932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2486E0F-4B87-35CD-C4BA-6B2E354AC8EE}"/>
                  </a:ext>
                </a:extLst>
              </p:cNvPr>
              <p:cNvCxnSpPr/>
              <p:nvPr/>
            </p:nvCxnSpPr>
            <p:spPr>
              <a:xfrm>
                <a:off x="9467273" y="5366325"/>
                <a:ext cx="323272" cy="0"/>
              </a:xfrm>
              <a:prstGeom prst="line">
                <a:avLst/>
              </a:prstGeom>
              <a:ln w="15875">
                <a:solidFill>
                  <a:srgbClr val="143F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CE2D8E0-CD55-D83D-7A56-9B2014B6E7E3}"/>
                  </a:ext>
                </a:extLst>
              </p:cNvPr>
              <p:cNvCxnSpPr/>
              <p:nvPr/>
            </p:nvCxnSpPr>
            <p:spPr>
              <a:xfrm>
                <a:off x="9467273" y="5638799"/>
                <a:ext cx="323272" cy="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6011789-E441-8C86-BA8B-9759D897983F}"/>
                      </a:ext>
                    </a:extLst>
                  </p:cNvPr>
                  <p:cNvSpPr txBox="1"/>
                  <p:nvPr/>
                </p:nvSpPr>
                <p:spPr>
                  <a:xfrm>
                    <a:off x="9790545" y="5175105"/>
                    <a:ext cx="19164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E-plane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6011789-E441-8C86-BA8B-9759D8979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90545" y="5175105"/>
                    <a:ext cx="191648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48" t="-10000" r="-222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605D7E1-AEF9-D7D0-7FDD-FFD635092CA0}"/>
                      </a:ext>
                    </a:extLst>
                  </p:cNvPr>
                  <p:cNvSpPr txBox="1"/>
                  <p:nvPr/>
                </p:nvSpPr>
                <p:spPr>
                  <a:xfrm>
                    <a:off x="9807729" y="5406952"/>
                    <a:ext cx="18203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H-plane (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p>
                        </m:sSup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605D7E1-AEF9-D7D0-7FDD-FFD635092C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7729" y="5406952"/>
                    <a:ext cx="182030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20" t="-10000" r="-201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CC52ED-9762-3AC4-5FF3-5E90B3843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6368835" y="4686481"/>
              <a:ext cx="439947" cy="2329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25B62C-8F47-6564-9694-7033DE049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8959969" y="2201623"/>
              <a:ext cx="439947" cy="23291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1A0C933-8C1D-3CEF-7081-890B81850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10261417" y="2494921"/>
              <a:ext cx="439947" cy="2329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7CEFC4-7D4D-6792-7BB1-A99486F54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11254596" y="3473811"/>
              <a:ext cx="439947" cy="23291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C2F3DD-FFAF-43A2-F886-79D1CA92C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11602627" y="4668778"/>
              <a:ext cx="439947" cy="2329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5E91B2-B4A3-02B6-940D-7DB17AA6F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7733856" y="2494921"/>
              <a:ext cx="439947" cy="23291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B68245-5B10-FDC7-D5A6-461E7F4E7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6737230" y="3409562"/>
              <a:ext cx="439947" cy="2329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84169D8-88BA-6F60-646E-A5940F10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1" t="26952" r="81320" b="67225"/>
            <a:stretch/>
          </p:blipFill>
          <p:spPr>
            <a:xfrm>
              <a:off x="8739995" y="2417733"/>
              <a:ext cx="439947" cy="2329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644AF56-9562-5BFB-CABF-7504E7922B85}"/>
                    </a:ext>
                  </a:extLst>
                </p:cNvPr>
                <p:cNvSpPr txBox="1"/>
                <p:nvPr/>
              </p:nvSpPr>
              <p:spPr>
                <a:xfrm>
                  <a:off x="8959968" y="2404092"/>
                  <a:ext cx="3109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143FF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>
                    <a:solidFill>
                      <a:srgbClr val="143FF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644AF56-9562-5BFB-CABF-7504E7922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68" y="2404092"/>
                  <a:ext cx="310983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EAF15E0-2379-00F2-7364-4ED14EB65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268" y="212435"/>
            <a:ext cx="3835131" cy="25265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4060C-B7C0-1E60-6552-14E37D3C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1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C8C473-7F89-E3E1-E0AC-B7E33EB4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15" y="1534748"/>
            <a:ext cx="3247447" cy="4933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DFAF7-0CB5-1027-CEA0-B321519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analysis of the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826" y="1825625"/>
                <a:ext cx="75778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Array factor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 </m:t>
                    </m:r>
                  </m:oMath>
                </a14:m>
                <a:r>
                  <a:rPr lang="en-US" sz="2400" dirty="0"/>
                  <a:t>patch array along X axis</a:t>
                </a:r>
              </a:p>
              <a:p>
                <a:r>
                  <a:rPr lang="en-US" sz="2400" dirty="0"/>
                  <a:t>Broadside direction is along +Z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𝑝𝑙𝑎𝑛𝑒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𝑘𝑑𝑠𝑖𝑛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𝑘𝑑𝑠𝑖𝑛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𝑘𝑑𝑠𝑖𝑛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𝑘𝑑𝑠𝑖𝑛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𝑘𝑑𝑠𝑖𝑛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phase difference between neighbor elements. </a:t>
                </a:r>
              </a:p>
              <a:p>
                <a:r>
                  <a:rPr lang="en-US" sz="24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𝑒𝑙𝑒𝑚𝑒𝑛𝑡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45D27-5013-09BE-0922-AA81A48F7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826" y="1825625"/>
                <a:ext cx="7577888" cy="4351338"/>
              </a:xfrm>
              <a:blipFill>
                <a:blip r:embed="rId3"/>
                <a:stretch>
                  <a:fillRect l="-1206" t="-1961" r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E66D6D2-7475-3C2D-2FE6-C82B947E8E4D}"/>
              </a:ext>
            </a:extLst>
          </p:cNvPr>
          <p:cNvSpPr txBox="1"/>
          <p:nvPr/>
        </p:nvSpPr>
        <p:spPr>
          <a:xfrm>
            <a:off x="11069748" y="572508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478D8-1B95-F646-A98D-A81D0E729C63}"/>
              </a:ext>
            </a:extLst>
          </p:cNvPr>
          <p:cNvSpPr txBox="1"/>
          <p:nvPr/>
        </p:nvSpPr>
        <p:spPr>
          <a:xfrm>
            <a:off x="8414940" y="14052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EE1E39-439B-1FC9-79E7-983E23A69DC0}"/>
                  </a:ext>
                </a:extLst>
              </p:cNvPr>
              <p:cNvSpPr txBox="1"/>
              <p:nvPr/>
            </p:nvSpPr>
            <p:spPr>
              <a:xfrm>
                <a:off x="8878201" y="4738156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EE1E39-439B-1FC9-79E7-983E23A69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4738156"/>
                <a:ext cx="53572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3A0A38-599E-5C7C-27F5-B478391E6884}"/>
                  </a:ext>
                </a:extLst>
              </p:cNvPr>
              <p:cNvSpPr txBox="1"/>
              <p:nvPr/>
            </p:nvSpPr>
            <p:spPr>
              <a:xfrm>
                <a:off x="8878201" y="5395671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3A0A38-599E-5C7C-27F5-B478391E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5395671"/>
                <a:ext cx="5357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12E2D9-7FBA-27AC-90EA-95FC5509ECE9}"/>
                  </a:ext>
                </a:extLst>
              </p:cNvPr>
              <p:cNvSpPr txBox="1"/>
              <p:nvPr/>
            </p:nvSpPr>
            <p:spPr>
              <a:xfrm>
                <a:off x="8878201" y="6070169"/>
                <a:ext cx="535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12E2D9-7FBA-27AC-90EA-95FC5509E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201" y="6070169"/>
                <a:ext cx="53572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9A681300-EF70-3590-1833-9875BB168699}"/>
              </a:ext>
            </a:extLst>
          </p:cNvPr>
          <p:cNvSpPr/>
          <p:nvPr/>
        </p:nvSpPr>
        <p:spPr>
          <a:xfrm>
            <a:off x="8878201" y="5810325"/>
            <a:ext cx="627925" cy="657515"/>
          </a:xfrm>
          <a:prstGeom prst="arc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8F1C2-D030-D90F-ECCC-11CFC30EE233}"/>
                  </a:ext>
                </a:extLst>
              </p:cNvPr>
              <p:cNvSpPr txBox="1"/>
              <p:nvPr/>
            </p:nvSpPr>
            <p:spPr>
              <a:xfrm>
                <a:off x="9413925" y="573422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F8F1C2-D030-D90F-ECCC-11CFC30E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925" y="5734225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36089-6303-5FBF-DF40-A1624580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7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CA5A-DD8D-B5EB-E846-7574D599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analysis of the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5D48-8014-F651-592C-5646EF127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6" y="1276620"/>
            <a:ext cx="3611641" cy="2708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0D4CE-465E-E974-7664-1CC8BA8DB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2" y="3916374"/>
            <a:ext cx="3611639" cy="2708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A32126-B2D6-9E2D-6CED-AD8E2ABD7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26" y="1276622"/>
            <a:ext cx="3611639" cy="2708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95622-99A3-8EA7-E9AF-E749834DC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09" y="3913469"/>
            <a:ext cx="3611639" cy="2708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C24E2E-8B48-E9E3-825A-B4BBEA1F7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47" y="3985351"/>
            <a:ext cx="3193840" cy="23953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C606CF-8DF1-3017-4838-35D89E8FF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26" y="1514609"/>
            <a:ext cx="3381066" cy="253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1791ED-89F5-FC92-2BBD-B199DE795AE5}"/>
                  </a:ext>
                </a:extLst>
              </p:cNvPr>
              <p:cNvSpPr txBox="1"/>
              <p:nvPr/>
            </p:nvSpPr>
            <p:spPr>
              <a:xfrm>
                <a:off x="2076065" y="6423863"/>
                <a:ext cx="92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1791ED-89F5-FC92-2BBD-B199DE79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65" y="6423863"/>
                <a:ext cx="92627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5816-3B3E-40A5-654C-E946BDC109FC}"/>
                  </a:ext>
                </a:extLst>
              </p:cNvPr>
              <p:cNvSpPr txBox="1"/>
              <p:nvPr/>
            </p:nvSpPr>
            <p:spPr>
              <a:xfrm>
                <a:off x="5722561" y="6423863"/>
                <a:ext cx="1054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345816-3B3E-40A5-654C-E946BDC10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561" y="6423863"/>
                <a:ext cx="105451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6C0A3C-6BC9-22FE-4BC0-12FDB46FE098}"/>
                  </a:ext>
                </a:extLst>
              </p:cNvPr>
              <p:cNvSpPr txBox="1"/>
              <p:nvPr/>
            </p:nvSpPr>
            <p:spPr>
              <a:xfrm>
                <a:off x="9055630" y="6423863"/>
                <a:ext cx="1054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6C0A3C-6BC9-22FE-4BC0-12FDB46F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630" y="6423863"/>
                <a:ext cx="105451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6FBCF-3A67-3988-903D-2B2369ED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F0D67-86AD-478D-9392-9B122E36A0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34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1582</Words>
  <Application>Microsoft Office PowerPoint</Application>
  <PresentationFormat>Widescreen</PresentationFormat>
  <Paragraphs>288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Phased array patch antenna @10GHz</vt:lpstr>
      <vt:lpstr>Stack-up</vt:lpstr>
      <vt:lpstr>Intended design</vt:lpstr>
      <vt:lpstr>Analytical estimation of 1x10 patch array</vt:lpstr>
      <vt:lpstr>Analytical analysis of the array</vt:lpstr>
      <vt:lpstr>Analytical analysis of the array</vt:lpstr>
      <vt:lpstr>Analytical analysis of the array</vt:lpstr>
      <vt:lpstr>Analytical analysis of the array</vt:lpstr>
      <vt:lpstr>Analytical analysis of the array</vt:lpstr>
      <vt:lpstr>Numerical estimation of 1x10 patch array</vt:lpstr>
      <vt:lpstr>Patch array design</vt:lpstr>
      <vt:lpstr>Numerical simulation CST</vt:lpstr>
      <vt:lpstr>Numerical simulation CST</vt:lpstr>
      <vt:lpstr>Numerical simulation CST</vt:lpstr>
      <vt:lpstr>Numerical simulation CST</vt:lpstr>
      <vt:lpstr>Numerical simulation CST</vt:lpstr>
      <vt:lpstr>Numerical simulation CST </vt:lpstr>
      <vt:lpstr>Numerical simulation CST</vt:lpstr>
      <vt:lpstr>Comparison β=0^o</vt:lpstr>
      <vt:lpstr>Comparison β=30^o</vt:lpstr>
      <vt:lpstr>Comparison β=60^o</vt:lpstr>
      <vt:lpstr>Conclusion</vt:lpstr>
      <vt:lpstr>Design of feeding network</vt:lpstr>
      <vt:lpstr>Feeding network</vt:lpstr>
      <vt:lpstr>Rotman lens for feeding network</vt:lpstr>
      <vt:lpstr>ROTMAN import CST</vt:lpstr>
      <vt:lpstr>Final design</vt:lpstr>
      <vt:lpstr>Final design</vt:lpstr>
      <vt:lpstr>Results</vt:lpstr>
      <vt:lpstr>Results</vt:lpstr>
      <vt:lpstr>Perspective</vt:lpstr>
      <vt:lpstr>References</vt:lpstr>
      <vt:lpstr>Annex: Analytical analysis of the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Phased array patch antenna @10GHz</dc:title>
  <dc:creator>Quang Khải Nguyễn Trần</dc:creator>
  <cp:lastModifiedBy>Quang Khải Nguyễn Trần</cp:lastModifiedBy>
  <cp:revision>28</cp:revision>
  <dcterms:created xsi:type="dcterms:W3CDTF">2022-10-09T21:04:23Z</dcterms:created>
  <dcterms:modified xsi:type="dcterms:W3CDTF">2022-10-12T22:55:52Z</dcterms:modified>
</cp:coreProperties>
</file>